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54"/>
  </p:notesMasterIdLst>
  <p:sldIdLst>
    <p:sldId id="256" r:id="rId2"/>
    <p:sldId id="257" r:id="rId3"/>
    <p:sldId id="258" r:id="rId4"/>
    <p:sldId id="30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295" r:id="rId41"/>
    <p:sldId id="319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17" r:id="rId50"/>
    <p:sldId id="304" r:id="rId51"/>
    <p:sldId id="305" r:id="rId52"/>
    <p:sldId id="306" r:id="rId5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2" autoAdjust="0"/>
    <p:restoredTop sz="94519"/>
  </p:normalViewPr>
  <p:slideViewPr>
    <p:cSldViewPr snapToGrid="0" snapToObjects="1">
      <p:cViewPr varScale="1">
        <p:scale>
          <a:sx n="82" d="100"/>
          <a:sy n="82" d="100"/>
        </p:scale>
        <p:origin x="930" y="84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-272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3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87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068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7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265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567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06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461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504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3545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5" name="Shape 5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442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161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10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515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882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765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386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937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7957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646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1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6650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1092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9806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4244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56779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896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253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213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858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7121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30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998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91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440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4748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7383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2" name="Shape 7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16959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0" name="Shape 7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1329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8" name="Shape 7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4469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48731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7317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1" name="Shape 7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42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41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3456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6" name="Shape 7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023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9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36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04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919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91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623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0950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56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289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16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5406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875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7146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93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326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4125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12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235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27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211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8996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848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9839C5E-00BE-458F-A3F0-6095A54FBC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FEFFD8C4-9D1C-4B78-841E-608BCF2FB6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233997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en.wikipedia.org/wiki/Transporter_(Star_Trek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248343" y="2743201"/>
            <a:ext cx="12539631" cy="233289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lecture 6 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Loops and Iteration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11535507" y="6959474"/>
            <a:ext cx="3458126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Vladislav </a:t>
            </a:r>
            <a:r>
              <a:rPr lang="en-US" sz="3200" u="none" strike="noStrike" cap="none" dirty="0" err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Karyukin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" name="Shape 358"/>
          <p:cNvCxnSpPr/>
          <p:nvPr/>
        </p:nvCxnSpPr>
        <p:spPr>
          <a:xfrm rot="10800000">
            <a:off x="10991736" y="938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9" name="Shape 359"/>
          <p:cNvSpPr/>
          <p:nvPr/>
        </p:nvSpPr>
        <p:spPr>
          <a:xfrm>
            <a:off x="9575800" y="1498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60" name="Shape 360"/>
          <p:cNvCxnSpPr/>
          <p:nvPr/>
        </p:nvCxnSpPr>
        <p:spPr>
          <a:xfrm flipH="1" flipV="1">
            <a:off x="10995701" y="2681851"/>
            <a:ext cx="34625" cy="39205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1" name="Shape 361"/>
          <p:cNvCxnSpPr/>
          <p:nvPr/>
        </p:nvCxnSpPr>
        <p:spPr>
          <a:xfrm rot="10800000">
            <a:off x="12433374" y="2127325"/>
            <a:ext cx="678900" cy="10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2" name="Shape 362"/>
          <p:cNvCxnSpPr/>
          <p:nvPr/>
        </p:nvCxnSpPr>
        <p:spPr>
          <a:xfrm>
            <a:off x="10991725" y="6602410"/>
            <a:ext cx="21783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 flipH="1">
            <a:off x="9220174" y="2143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4" name="Shape 364"/>
          <p:cNvCxnSpPr/>
          <p:nvPr/>
        </p:nvCxnSpPr>
        <p:spPr>
          <a:xfrm rot="10800000" flipH="1">
            <a:off x="10917236" y="7027978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flipV="1">
            <a:off x="9245749" y="2133612"/>
            <a:ext cx="33237" cy="4911703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6" name="Shape 366"/>
          <p:cNvCxnSpPr/>
          <p:nvPr/>
        </p:nvCxnSpPr>
        <p:spPr>
          <a:xfrm>
            <a:off x="9161461" y="7045315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8696325" y="1384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9474200" y="7643804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13295312" y="1828800"/>
            <a:ext cx="8778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1563350" y="1304775"/>
            <a:ext cx="3002099" cy="2858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2057400" y="2355850"/>
            <a:ext cx="62909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raw_input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</a:t>
            </a:r>
            <a:r>
              <a:rPr lang="en-US" sz="30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3F3F3"/>
                </a:solidFill>
                <a:latin typeface="Courier"/>
                <a:ea typeface="Courier"/>
                <a:cs typeface="Courier"/>
                <a:sym typeface="Courier New"/>
              </a:rPr>
              <a:t>'#'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cxnSp>
        <p:nvCxnSpPr>
          <p:cNvPr id="372" name="Shape 372"/>
          <p:cNvCxnSpPr/>
          <p:nvPr/>
        </p:nvCxnSpPr>
        <p:spPr>
          <a:xfrm flipH="1">
            <a:off x="1703325" y="3029550"/>
            <a:ext cx="265199" cy="8375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3" name="Shape 373"/>
          <p:cNvCxnSpPr/>
          <p:nvPr/>
        </p:nvCxnSpPr>
        <p:spPr>
          <a:xfrm>
            <a:off x="1701738" y="3878074"/>
            <a:ext cx="1237200" cy="464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4" name="Shape 374"/>
          <p:cNvSpPr txBox="1"/>
          <p:nvPr/>
        </p:nvSpPr>
        <p:spPr>
          <a:xfrm>
            <a:off x="11696700" y="54991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4546262" y="1285875"/>
            <a:ext cx="846000" cy="2917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>
            <a:endCxn id="377" idx="2"/>
          </p:cNvCxnSpPr>
          <p:nvPr/>
        </p:nvCxnSpPr>
        <p:spPr>
          <a:xfrm rot="10800000">
            <a:off x="13144549" y="3573512"/>
            <a:ext cx="1454100" cy="739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7" name="Shape 377"/>
          <p:cNvSpPr txBox="1"/>
          <p:nvPr/>
        </p:nvSpPr>
        <p:spPr>
          <a:xfrm>
            <a:off x="11684000" y="2824112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3500100" y="43307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cxnSp>
        <p:nvCxnSpPr>
          <p:cNvPr id="379" name="Shape 379"/>
          <p:cNvCxnSpPr>
            <a:endCxn id="377" idx="2"/>
          </p:cNvCxnSpPr>
          <p:nvPr/>
        </p:nvCxnSpPr>
        <p:spPr>
          <a:xfrm rot="10800000">
            <a:off x="13144549" y="3573512"/>
            <a:ext cx="25500" cy="192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 flipH="1" flipV="1">
            <a:off x="13213562" y="6226200"/>
            <a:ext cx="16663" cy="4032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1" name="Shape 381"/>
          <p:cNvCxnSpPr/>
          <p:nvPr/>
        </p:nvCxnSpPr>
        <p:spPr>
          <a:xfrm rot="10800000">
            <a:off x="13128537" y="2186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Indefinite Loops</a:t>
            </a:r>
          </a:p>
        </p:txBody>
      </p:sp>
      <p:sp>
        <p:nvSpPr>
          <p:cNvPr id="387" name="Shape 38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 loops are called 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indefinite loops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because they keep going until  a logical condition becomes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loops we have seen so far are pretty easy to examine to see if they will terminate or if they will be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infinite loops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it is a little harder to be sure if a loop will terminate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D966"/>
                </a:solidFill>
              </a:rPr>
              <a:t>Definite Loops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Iterating over a set of items</a:t>
            </a:r>
            <a:r>
              <a:rPr lang="is-IS" dirty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2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Quite often we have a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items of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lines in a file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effectively a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finite set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things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write a loop to run the loop once for each of the items in a set using the Python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construct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loops are called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because they execute an exact number of times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say that 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 iterate through the members of a set</a:t>
            </a:r>
            <a:r>
              <a:rPr lang="en-US" sz="36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Simple Definite Loop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1926625" y="3414325"/>
            <a:ext cx="7524599" cy="254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Definite Loop with Strings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698125" y="4144325"/>
            <a:ext cx="92139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0607875" y="3551825"/>
            <a:ext cx="5447100" cy="309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  <a:b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360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408" name="Shape 408"/>
          <p:cNvCxnSpPr/>
          <p:nvPr/>
        </p:nvCxnSpPr>
        <p:spPr>
          <a:xfrm flipH="1">
            <a:off x="9001125" y="4534150"/>
            <a:ext cx="1417924" cy="95225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 flipV="1">
            <a:off x="4057650" y="5972175"/>
            <a:ext cx="6411949" cy="243725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3545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Simple Definite Loop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8786700" y="3524225"/>
            <a:ext cx="5106600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14170825" y="3059375"/>
            <a:ext cx="16599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  <p:cxnSp>
        <p:nvCxnSpPr>
          <p:cNvPr id="419" name="Shape 419"/>
          <p:cNvCxnSpPr/>
          <p:nvPr/>
        </p:nvCxnSpPr>
        <p:spPr>
          <a:xfrm rot="10800000">
            <a:off x="3041537" y="21879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20" name="Shape 420"/>
          <p:cNvSpPr/>
          <p:nvPr/>
        </p:nvSpPr>
        <p:spPr>
          <a:xfrm>
            <a:off x="1625600" y="27483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21" name="Shape 421"/>
          <p:cNvCxnSpPr/>
          <p:nvPr/>
        </p:nvCxnSpPr>
        <p:spPr>
          <a:xfrm rot="10800000">
            <a:off x="3060712" y="40183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2" name="Shape 422"/>
          <p:cNvCxnSpPr/>
          <p:nvPr/>
        </p:nvCxnSpPr>
        <p:spPr>
          <a:xfrm rot="10800000">
            <a:off x="6426637" y="3757925"/>
            <a:ext cx="26999" cy="6509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3" name="Shape 423"/>
          <p:cNvCxnSpPr>
            <a:stCxn id="424" idx="2"/>
          </p:cNvCxnSpPr>
          <p:nvPr/>
        </p:nvCxnSpPr>
        <p:spPr>
          <a:xfrm>
            <a:off x="6451649" y="5047099"/>
            <a:ext cx="0" cy="491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5" name="Shape 425"/>
          <p:cNvCxnSpPr/>
          <p:nvPr/>
        </p:nvCxnSpPr>
        <p:spPr>
          <a:xfrm>
            <a:off x="3068637" y="5502612"/>
            <a:ext cx="33962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6" name="Shape 426"/>
          <p:cNvCxnSpPr/>
          <p:nvPr/>
        </p:nvCxnSpPr>
        <p:spPr>
          <a:xfrm flipH="1">
            <a:off x="1269974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7" name="Shape 427"/>
          <p:cNvCxnSpPr/>
          <p:nvPr/>
        </p:nvCxnSpPr>
        <p:spPr>
          <a:xfrm rot="10800000" flipH="1">
            <a:off x="3055937" y="62345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8" name="Shape 428"/>
          <p:cNvCxnSpPr/>
          <p:nvPr/>
        </p:nvCxnSpPr>
        <p:spPr>
          <a:xfrm rot="10800000">
            <a:off x="1300036" y="34467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300161" y="625191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0" name="Shape 430"/>
          <p:cNvSpPr txBox="1"/>
          <p:nvPr/>
        </p:nvSpPr>
        <p:spPr>
          <a:xfrm>
            <a:off x="698076" y="2634000"/>
            <a:ext cx="117590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1422400" y="6812300"/>
            <a:ext cx="32892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 off!')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4991100" y="4297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4165600" y="25705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4950100" y="3015000"/>
            <a:ext cx="31146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5435294" y="6444862"/>
            <a:ext cx="101346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Definite loops (for loops) have explicit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  <a:r>
              <a:rPr lang="en-US" sz="3200" u="none" strike="noStrike" cap="none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that change each time through a loop. 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move through the sequence or set. </a:t>
            </a:r>
          </a:p>
        </p:txBody>
      </p:sp>
      <p:cxnSp>
        <p:nvCxnSpPr>
          <p:cNvPr id="435" name="Shape 435"/>
          <p:cNvCxnSpPr/>
          <p:nvPr/>
        </p:nvCxnSpPr>
        <p:spPr>
          <a:xfrm>
            <a:off x="4559325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at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in...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3865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ough the </a:t>
            </a:r>
            <a:r>
              <a:rPr lang="en-US" sz="34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 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(ordered set)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moves through all of the values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9055105" y="5280013"/>
            <a:ext cx="6364200" cy="13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8289135" y="3908525"/>
            <a:ext cx="344963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11985630" y="3114676"/>
            <a:ext cx="3973508" cy="10397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Five-element sequence</a:t>
            </a:r>
          </a:p>
        </p:txBody>
      </p:sp>
      <p:cxnSp>
        <p:nvCxnSpPr>
          <p:cNvPr id="445" name="Shape 445"/>
          <p:cNvCxnSpPr/>
          <p:nvPr/>
        </p:nvCxnSpPr>
        <p:spPr>
          <a:xfrm rot="10800000">
            <a:off x="9979030" y="4530724"/>
            <a:ext cx="34924" cy="67786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6" name="Shape 446"/>
          <p:cNvCxnSpPr/>
          <p:nvPr/>
        </p:nvCxnSpPr>
        <p:spPr>
          <a:xfrm rot="10800000" flipH="1">
            <a:off x="12987800" y="4341217"/>
            <a:ext cx="794999" cy="10782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1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52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53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4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6" name="Shape 456"/>
          <p:cNvCxnSpPr>
            <a:stCxn id="457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8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9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60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1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2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63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8356600" y="1714500"/>
            <a:ext cx="7162799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95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(ordered set)</a:t>
            </a:r>
          </a:p>
          <a:p>
            <a:pPr marL="495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495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moves through all of the values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400175" y="6704000"/>
            <a:ext cx="65373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467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3050" y="814388"/>
            <a:ext cx="2984500" cy="7472362"/>
            <a:chOff x="11703050" y="381000"/>
            <a:chExt cx="2984500" cy="8278812"/>
          </a:xfrm>
        </p:grpSpPr>
        <p:cxnSp>
          <p:nvCxnSpPr>
            <p:cNvPr id="486" name="Shape 486"/>
            <p:cNvCxnSpPr/>
            <p:nvPr/>
          </p:nvCxnSpPr>
          <p:spPr>
            <a:xfrm rot="10800000" flipH="1">
              <a:off x="13185775" y="9159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87" name="Shape 487"/>
            <p:cNvSpPr txBox="1"/>
            <p:nvPr/>
          </p:nvSpPr>
          <p:spPr>
            <a:xfrm>
              <a:off x="11703050" y="12319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488" name="Shape 488"/>
            <p:cNvSpPr txBox="1"/>
            <p:nvPr/>
          </p:nvSpPr>
          <p:spPr>
            <a:xfrm>
              <a:off x="11703050" y="381000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5</a:t>
              </a:r>
            </a:p>
          </p:txBody>
        </p:sp>
        <p:cxnSp>
          <p:nvCxnSpPr>
            <p:cNvPr id="489" name="Shape 489"/>
            <p:cNvCxnSpPr/>
            <p:nvPr/>
          </p:nvCxnSpPr>
          <p:spPr>
            <a:xfrm rot="10800000" flipH="1">
              <a:off x="13181012" y="1825625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0" name="Shape 490"/>
            <p:cNvCxnSpPr/>
            <p:nvPr/>
          </p:nvCxnSpPr>
          <p:spPr>
            <a:xfrm rot="10800000" flipH="1">
              <a:off x="13181012" y="2630486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1" name="Shape 491"/>
            <p:cNvSpPr txBox="1"/>
            <p:nvPr/>
          </p:nvSpPr>
          <p:spPr>
            <a:xfrm>
              <a:off x="11703050" y="29464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2" name="Shape 492"/>
            <p:cNvSpPr txBox="1"/>
            <p:nvPr/>
          </p:nvSpPr>
          <p:spPr>
            <a:xfrm>
              <a:off x="11703050" y="2093911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4</a:t>
              </a:r>
            </a:p>
          </p:txBody>
        </p:sp>
        <p:cxnSp>
          <p:nvCxnSpPr>
            <p:cNvPr id="493" name="Shape 493"/>
            <p:cNvCxnSpPr/>
            <p:nvPr/>
          </p:nvCxnSpPr>
          <p:spPr>
            <a:xfrm rot="10800000" flipH="1">
              <a:off x="13181012" y="34591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4" name="Shape 494"/>
            <p:cNvCxnSpPr/>
            <p:nvPr/>
          </p:nvCxnSpPr>
          <p:spPr>
            <a:xfrm rot="10800000" flipH="1">
              <a:off x="13181012" y="43100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5" name="Shape 495"/>
            <p:cNvSpPr txBox="1"/>
            <p:nvPr/>
          </p:nvSpPr>
          <p:spPr>
            <a:xfrm>
              <a:off x="11703050" y="4625975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11703050" y="3773487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3</a:t>
              </a:r>
            </a:p>
          </p:txBody>
        </p:sp>
        <p:cxnSp>
          <p:nvCxnSpPr>
            <p:cNvPr id="497" name="Shape 497"/>
            <p:cNvCxnSpPr/>
            <p:nvPr/>
          </p:nvCxnSpPr>
          <p:spPr>
            <a:xfrm rot="10800000" flipH="1">
              <a:off x="13181012" y="52085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 rot="10800000" flipH="1">
              <a:off x="13181012" y="6107111"/>
              <a:ext cx="12699" cy="306386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9" name="Shape 499"/>
            <p:cNvSpPr txBox="1"/>
            <p:nvPr/>
          </p:nvSpPr>
          <p:spPr>
            <a:xfrm>
              <a:off x="11703050" y="6421437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</a:t>
              </a:r>
              <a:r>
                <a:rPr lang="en-US" sz="32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11703050" y="5570537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2</a:t>
              </a:r>
            </a:p>
          </p:txBody>
        </p:sp>
        <p:cxnSp>
          <p:nvCxnSpPr>
            <p:cNvPr id="501" name="Shape 501"/>
            <p:cNvCxnSpPr/>
            <p:nvPr/>
          </p:nvCxnSpPr>
          <p:spPr>
            <a:xfrm rot="10800000" flipH="1">
              <a:off x="13181012" y="6934200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502" name="Shape 502"/>
            <p:cNvCxnSpPr/>
            <p:nvPr/>
          </p:nvCxnSpPr>
          <p:spPr>
            <a:xfrm rot="10800000" flipH="1">
              <a:off x="13181012" y="7808911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503" name="Shape 503"/>
            <p:cNvSpPr txBox="1"/>
            <p:nvPr/>
          </p:nvSpPr>
          <p:spPr>
            <a:xfrm>
              <a:off x="11703050" y="8124825"/>
              <a:ext cx="2984500" cy="534987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504" name="Shape 504"/>
            <p:cNvSpPr txBox="1"/>
            <p:nvPr/>
          </p:nvSpPr>
          <p:spPr>
            <a:xfrm>
              <a:off x="11703050" y="7272336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1</a:t>
              </a:r>
            </a:p>
          </p:txBody>
        </p:sp>
      </p:grpSp>
      <p:sp>
        <p:nvSpPr>
          <p:cNvPr id="505" name="Shape 505"/>
          <p:cNvSpPr txBox="1"/>
          <p:nvPr/>
        </p:nvSpPr>
        <p:spPr>
          <a:xfrm>
            <a:off x="4481375" y="6254750"/>
            <a:ext cx="62682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38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0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1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" name="Shape 456"/>
          <p:cNvCxnSpPr>
            <a:stCxn id="49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3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9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50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51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cxnSp>
        <p:nvCxnSpPr>
          <p:cNvPr id="52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733894" y="817418"/>
            <a:ext cx="10353806" cy="11988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Repeated Steps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7686665" y="2170112"/>
            <a:ext cx="4230904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14" name="Shape 214"/>
          <p:cNvCxnSpPr/>
          <p:nvPr/>
        </p:nvCxnSpPr>
        <p:spPr>
          <a:xfrm rot="10800000">
            <a:off x="2552692" y="200184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5" name="Shape 215"/>
          <p:cNvCxnSpPr/>
          <p:nvPr/>
        </p:nvCxnSpPr>
        <p:spPr>
          <a:xfrm flipH="1">
            <a:off x="11020426" y="3540124"/>
            <a:ext cx="1958974" cy="512762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16" name="Shape 216"/>
          <p:cNvSpPr/>
          <p:nvPr/>
        </p:nvSpPr>
        <p:spPr>
          <a:xfrm>
            <a:off x="1136643" y="256223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 flipH="1">
            <a:off x="2551104" y="3832230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3994142" y="319087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 flipH="1">
            <a:off x="4738680" y="31908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4738693" y="58897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2566979" y="6192842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 flipH="1">
            <a:off x="781043" y="3206755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23" name="Shape 223"/>
          <p:cNvCxnSpPr/>
          <p:nvPr/>
        </p:nvCxnSpPr>
        <p:spPr>
          <a:xfrm rot="10800000" flipH="1">
            <a:off x="2554279" y="65944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77780" y="3254342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798505" y="661194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11001376" y="4433886"/>
            <a:ext cx="2035175" cy="1101725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5110150" y="6816824"/>
            <a:ext cx="106187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Loops (repeated steps) have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  <a:r>
              <a:rPr lang="en-US" sz="3200" u="none" strike="noStrike" cap="none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that change each time through a loop. 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Often these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go through a sequence of numbers.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257168" y="2447930"/>
            <a:ext cx="7239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111243" y="721043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print('Blastoff')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4373554" y="2447930"/>
            <a:ext cx="91727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111243" y="12668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295643" y="38449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3201651" y="2005012"/>
            <a:ext cx="1727099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282943" y="50641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235" name="Shape 235"/>
          <p:cNvCxnSpPr/>
          <p:nvPr/>
        </p:nvCxnSpPr>
        <p:spPr>
          <a:xfrm flipH="1">
            <a:off x="4733893" y="46791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503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 Idioms: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We Do in Loops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b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Note: </a:t>
            </a:r>
            <a:r>
              <a:rPr lang="en-US" sz="48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Even though these examples are simple, the patterns apply to all kinds of loops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Making 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smart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loops</a:t>
            </a:r>
          </a:p>
        </p:txBody>
      </p:sp>
      <p:sp>
        <p:nvSpPr>
          <p:cNvPr id="523" name="Shape 52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453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trick is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knowing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something about the whole loop when you are stuck writing code that only sees one entry at a time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9245600" y="2628900"/>
            <a:ext cx="5080000" cy="11811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Set some variables to initial values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9867900" y="4584700"/>
            <a:ext cx="4406900" cy="228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for something or do something to each entry separately, updating a variable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9159875" y="3911600"/>
            <a:ext cx="3398838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data: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9245600" y="7213600"/>
            <a:ext cx="5080000" cy="101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at the variables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a Set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1420525" y="3244325"/>
            <a:ext cx="77745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[9, 41, 12, 3, 74, 15]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10034586" y="2657475"/>
            <a:ext cx="4767264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basicloop.py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Infinite Loop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off!')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79180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wrong with this loop?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3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6622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2958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35024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944706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797330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1724548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819423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the Largest Number?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9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36771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817418"/>
            <a:ext cx="825815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Another Loop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off!')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303287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this loop doing?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69979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Largest Value</a:t>
            </a:r>
          </a:p>
        </p:txBody>
      </p:sp>
      <p:sp>
        <p:nvSpPr>
          <p:cNvPr id="673" name="Shape 673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74" name="Shape 674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906525" y="7194550"/>
            <a:ext cx="14757599" cy="13065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make a </a:t>
            </a:r>
            <a:r>
              <a:rPr lang="en-US" sz="30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contains the </a:t>
            </a:r>
            <a:r>
              <a:rPr lang="en-US" sz="30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 value we have seen so far</a:t>
            </a: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current </a:t>
            </a:r>
            <a:r>
              <a:rPr lang="en-US" sz="30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number we are looking at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larger, it is the new </a:t>
            </a:r>
            <a:r>
              <a:rPr lang="en-US" sz="30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 value we have seen so far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D966"/>
                </a:solidFill>
              </a:rPr>
              <a:t>More Loop Patterns</a:t>
            </a:r>
            <a:r>
              <a:rPr lang="is-IS" dirty="0">
                <a:solidFill>
                  <a:srgbClr val="FFD966"/>
                </a:solidFill>
              </a:rPr>
              <a:t>…</a:t>
            </a:r>
            <a:endParaRPr lang="en-US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38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Counting in a Loop</a:t>
            </a:r>
          </a:p>
        </p:txBody>
      </p:sp>
      <p:sp>
        <p:nvSpPr>
          <p:cNvPr id="681" name="Shape 681"/>
          <p:cNvSpPr txBox="1"/>
          <p:nvPr/>
        </p:nvSpPr>
        <p:spPr>
          <a:xfrm>
            <a:off x="1741475" y="26495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thing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82" name="Shape 682"/>
          <p:cNvSpPr txBox="1"/>
          <p:nvPr/>
        </p:nvSpPr>
        <p:spPr>
          <a:xfrm>
            <a:off x="10261600" y="2362200"/>
            <a:ext cx="4219499" cy="467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1155700" y="7099849"/>
            <a:ext cx="14071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how many times we execute a loop, we introduce a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counter variable that starts at 0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we add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 to it each time through the loop.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Summing in a Loop</a:t>
            </a:r>
          </a:p>
        </p:txBody>
      </p:sp>
      <p:sp>
        <p:nvSpPr>
          <p:cNvPr id="689" name="Shape 689"/>
          <p:cNvSpPr txBox="1"/>
          <p:nvPr/>
        </p:nvSpPr>
        <p:spPr>
          <a:xfrm>
            <a:off x="1741475" y="2649525"/>
            <a:ext cx="75069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90" name="Shape 690"/>
          <p:cNvSpPr txBox="1"/>
          <p:nvPr/>
        </p:nvSpPr>
        <p:spPr>
          <a:xfrm>
            <a:off x="10261600" y="22098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</a:p>
        </p:txBody>
      </p:sp>
      <p:sp>
        <p:nvSpPr>
          <p:cNvPr id="691" name="Shape 691"/>
          <p:cNvSpPr txBox="1"/>
          <p:nvPr/>
        </p:nvSpPr>
        <p:spPr>
          <a:xfrm>
            <a:off x="1050925" y="7162899"/>
            <a:ext cx="14643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 up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we encounter in a loop,  we introduce a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 variable that starts at 0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we add the </a:t>
            </a:r>
            <a:r>
              <a:rPr lang="en-US" sz="3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the sum each time through the loop.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Average in a Loop</a:t>
            </a:r>
          </a:p>
        </p:txBody>
      </p:sp>
      <p:sp>
        <p:nvSpPr>
          <p:cNvPr id="697" name="Shape 697"/>
          <p:cNvSpPr txBox="1"/>
          <p:nvPr/>
        </p:nvSpPr>
        <p:spPr>
          <a:xfrm>
            <a:off x="838550" y="2717875"/>
            <a:ext cx="7984200" cy="406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sum = sum +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sum / count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98" name="Shape 698"/>
          <p:cNvSpPr txBox="1"/>
          <p:nvPr/>
        </p:nvSpPr>
        <p:spPr>
          <a:xfrm>
            <a:off x="10034575" y="2441575"/>
            <a:ext cx="4540199" cy="4746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</a:t>
            </a:r>
            <a:r>
              <a:rPr lang="en-US" sz="30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averageloop.py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25.666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2952750" y="7188175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just combines the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counting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patterns and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divides when the loop is done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Filtering in a Loop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1703375" y="3219450"/>
            <a:ext cx="76875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&gt; 20: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	    print('Large number',value)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06" name="Shape 706"/>
          <p:cNvSpPr txBox="1"/>
          <p:nvPr/>
        </p:nvSpPr>
        <p:spPr>
          <a:xfrm>
            <a:off x="10034586" y="3321050"/>
            <a:ext cx="37448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  <p:sp>
        <p:nvSpPr>
          <p:cNvPr id="707" name="Shape 707"/>
          <p:cNvSpPr txBox="1"/>
          <p:nvPr/>
        </p:nvSpPr>
        <p:spPr>
          <a:xfrm>
            <a:off x="2692386" y="7046913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an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catch / filter the values we are looking for.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Using a Boolean Variable</a:t>
            </a:r>
          </a:p>
        </p:txBody>
      </p:sp>
      <p:sp>
        <p:nvSpPr>
          <p:cNvPr id="713" name="Shape 713"/>
          <p:cNvSpPr txBox="1"/>
          <p:nvPr/>
        </p:nvSpPr>
        <p:spPr>
          <a:xfrm>
            <a:off x="1703375" y="2970200"/>
            <a:ext cx="7707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== 3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found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14" name="Shape 714"/>
          <p:cNvSpPr txBox="1"/>
          <p:nvPr/>
        </p:nvSpPr>
        <p:spPr>
          <a:xfrm>
            <a:off x="10034586" y="2365375"/>
            <a:ext cx="37448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x="968200" y="7208974"/>
            <a:ext cx="141195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just want to search and</a:t>
            </a:r>
            <a:r>
              <a:rPr lang="en-US" sz="3200" u="none" strike="noStrike" cap="none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know if a value was found</a:t>
            </a: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a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starts at </a:t>
            </a:r>
            <a:r>
              <a:rPr lang="en-US" sz="3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is set to </a:t>
            </a:r>
            <a:r>
              <a:rPr lang="en-US" sz="3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soon as we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what we are looking for.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How to Find the Smallest Value</a:t>
            </a:r>
          </a:p>
        </p:txBody>
      </p:sp>
      <p:sp>
        <p:nvSpPr>
          <p:cNvPr id="721" name="Shape 721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22" name="Shape 722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906525" y="7194550"/>
            <a:ext cx="14757599" cy="11113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How would we change this to make it find the smallest value in the list?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Smallest Value</a:t>
            </a: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switched the variable name to </a:t>
            </a:r>
            <a:r>
              <a:rPr lang="en-US" sz="3200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smallest_so_far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switched the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Smallest Value</a:t>
            </a: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switched the variable name to </a:t>
            </a:r>
            <a:r>
              <a:rPr lang="en-US" sz="3200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smallest_so_far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switched the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</a:t>
            </a:r>
            <a:r>
              <a:rPr lang="en-US" sz="32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</a:t>
            </a:r>
          </a:p>
        </p:txBody>
      </p:sp>
      <p:sp>
        <p:nvSpPr>
          <p:cNvPr id="5" name="Shape 737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smallbad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657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Breaking Out of a Loop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current loop and jumps to the statement immediately following the loop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like a loop test that can happen anywhere in the body of the loop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817225" y="5202237"/>
            <a:ext cx="2435099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Shape 743"/>
          <p:cNvSpPr txBox="1"/>
          <p:nvPr/>
        </p:nvSpPr>
        <p:spPr>
          <a:xfrm>
            <a:off x="1459175" y="2133500"/>
            <a:ext cx="7748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 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smallest </a:t>
            </a:r>
            <a:r>
              <a:rPr lang="en-US" sz="260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smallest,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x="10225086" y="2327275"/>
            <a:ext cx="3797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smallest.py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695325" y="7118299"/>
            <a:ext cx="14859000" cy="11684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still have a variable that is the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 far. 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first time through the loop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so we take the first </a:t>
            </a: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be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smallest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746" name="Shape 7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Finding the Smallest Value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7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not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Operators</a:t>
            </a:r>
          </a:p>
        </p:txBody>
      </p:sp>
      <p:sp>
        <p:nvSpPr>
          <p:cNvPr id="752" name="Shape 752"/>
          <p:cNvSpPr txBox="1">
            <a:spLocks noGrp="1"/>
          </p:cNvSpPr>
          <p:nvPr>
            <p:ph idx="1"/>
          </p:nvPr>
        </p:nvSpPr>
        <p:spPr>
          <a:xfrm>
            <a:off x="8616824" y="2603500"/>
            <a:ext cx="64708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has an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 that can be used in logical expressions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Implies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the same as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Similar to, but stronger than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not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also is a logical operator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874425" y="2962250"/>
            <a:ext cx="77424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Before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[3, 41, 12, 9,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758" name="Shape 758"/>
          <p:cNvSpPr txBox="1">
            <a:spLocks noGrp="1"/>
          </p:cNvSpPr>
          <p:nvPr>
            <p:ph idx="1"/>
          </p:nvPr>
        </p:nvSpPr>
        <p:spPr>
          <a:xfrm>
            <a:off x="1809750" y="2603500"/>
            <a:ext cx="68262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 loops (indefinite)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Infinite loops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break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continue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 constants and variables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9" name="Shape 759"/>
          <p:cNvSpPr txBox="1">
            <a:spLocks noGrp="1"/>
          </p:cNvSpPr>
          <p:nvPr>
            <p:ph type="body" idx="4294967295"/>
          </p:nvPr>
        </p:nvSpPr>
        <p:spPr>
          <a:xfrm>
            <a:off x="10204450" y="2755900"/>
            <a:ext cx="6051550" cy="5702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loops (definite)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 idioms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 or smallest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Breaking Out of a Loop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current loop and jumps to the statement immediately following the loop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like a loop test that can happen anywhere in the body of the loop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10817225" y="5202237"/>
            <a:ext cx="24350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04" name="Shape 304"/>
          <p:cNvCxnSpPr/>
          <p:nvPr/>
        </p:nvCxnSpPr>
        <p:spPr>
          <a:xfrm flipH="1" flipV="1">
            <a:off x="3082749" y="7565976"/>
            <a:ext cx="574851" cy="3492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flipV="1">
            <a:off x="3025775" y="7015163"/>
            <a:ext cx="2332038" cy="53339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Shape 310"/>
          <p:cNvCxnSpPr/>
          <p:nvPr/>
        </p:nvCxnSpPr>
        <p:spPr>
          <a:xfrm rot="10800000">
            <a:off x="11017136" y="557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11" name="Shape 311"/>
          <p:cNvSpPr/>
          <p:nvPr/>
        </p:nvSpPr>
        <p:spPr>
          <a:xfrm>
            <a:off x="9601200" y="1117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12" name="Shape 312"/>
          <p:cNvCxnSpPr/>
          <p:nvPr/>
        </p:nvCxnSpPr>
        <p:spPr>
          <a:xfrm rot="10800000" flipH="1">
            <a:off x="10985100" y="2425800"/>
            <a:ext cx="51300" cy="39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3" name="Shape 313"/>
          <p:cNvCxnSpPr/>
          <p:nvPr/>
        </p:nvCxnSpPr>
        <p:spPr>
          <a:xfrm rot="10800000">
            <a:off x="12382475" y="1746225"/>
            <a:ext cx="777899" cy="15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>
            <a:stCxn id="315" idx="0"/>
            <a:endCxn id="316" idx="2"/>
          </p:cNvCxnSpPr>
          <p:nvPr/>
        </p:nvCxnSpPr>
        <p:spPr>
          <a:xfrm rot="10800000" flipH="1">
            <a:off x="13169949" y="3149800"/>
            <a:ext cx="50700" cy="204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>
            <a:off x="10973000" y="6380400"/>
            <a:ext cx="22238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flipH="1">
            <a:off x="9245574" y="1762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9" name="Shape 319"/>
          <p:cNvCxnSpPr/>
          <p:nvPr/>
        </p:nvCxnSpPr>
        <p:spPr>
          <a:xfrm rot="10800000" flipH="1">
            <a:off x="10942636" y="6889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 flipH="1">
            <a:off x="9202736" y="1752611"/>
            <a:ext cx="58800" cy="51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>
            <a:off x="9216150" y="6870200"/>
            <a:ext cx="1723200" cy="36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2" name="Shape 322"/>
          <p:cNvSpPr txBox="1"/>
          <p:nvPr/>
        </p:nvSpPr>
        <p:spPr>
          <a:xfrm>
            <a:off x="8721725" y="1003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9499600" y="7505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12838111" y="1003300"/>
            <a:ext cx="104912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1760200" y="2400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1709400" y="5194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25" name="Shape 325"/>
          <p:cNvCxnSpPr/>
          <p:nvPr/>
        </p:nvCxnSpPr>
        <p:spPr>
          <a:xfrm rot="10800000">
            <a:off x="14816037" y="4679911"/>
            <a:ext cx="1016099" cy="14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 rot="10800000" flipH="1">
            <a:off x="11952286" y="6145311"/>
            <a:ext cx="3849600" cy="13461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7" name="Shape 327"/>
          <p:cNvSpPr txBox="1"/>
          <p:nvPr/>
        </p:nvSpPr>
        <p:spPr>
          <a:xfrm>
            <a:off x="1752600" y="1195375"/>
            <a:ext cx="6558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1318899" y="3504149"/>
            <a:ext cx="348900" cy="54450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 rot="10800000" flipH="1">
            <a:off x="1265939" y="3116201"/>
            <a:ext cx="1787100" cy="3770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 rot="10800000">
            <a:off x="13209400" y="3186225"/>
            <a:ext cx="1026899" cy="61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338" y="5150641"/>
            <a:ext cx="2184399" cy="2039937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415213" y="7362029"/>
            <a:ext cx="8615399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4"/>
              </a:rPr>
              <a:t>http://en.wikipedia.org/wiki/Transporter_(Star_Trek)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665200" y="38735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</a:p>
        </p:txBody>
      </p:sp>
      <p:cxnSp>
        <p:nvCxnSpPr>
          <p:cNvPr id="334" name="Shape 334"/>
          <p:cNvCxnSpPr/>
          <p:nvPr/>
        </p:nvCxnSpPr>
        <p:spPr>
          <a:xfrm rot="10800000">
            <a:off x="13213562" y="5921398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5" name="Shape 335"/>
          <p:cNvCxnSpPr/>
          <p:nvPr/>
        </p:nvCxnSpPr>
        <p:spPr>
          <a:xfrm rot="10800000">
            <a:off x="13128537" y="1805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Finishing an Iteration with </a:t>
            </a:r>
            <a:r>
              <a:rPr lang="en-US" sz="7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idx="1"/>
          </p:nvPr>
        </p:nvSpPr>
        <p:spPr>
          <a:xfrm>
            <a:off x="1155700" y="2667538"/>
            <a:ext cx="13932000" cy="1654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current iteration and jumps to the top of the loop and starts the next iteration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3098800" y="4146550"/>
            <a:ext cx="60323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10639425" y="4494212"/>
            <a:ext cx="35765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2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Finishing an Iteration with </a:t>
            </a:r>
            <a:r>
              <a:rPr lang="en-US" sz="7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768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ends the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current iteration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jumps to the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top of the loop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starts the next iteration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3098800" y="4146550"/>
            <a:ext cx="64995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11172825" y="4494212"/>
            <a:ext cx="3576637" cy="3876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52" name="Shape 352"/>
          <p:cNvCxnSpPr/>
          <p:nvPr/>
        </p:nvCxnSpPr>
        <p:spPr>
          <a:xfrm flipH="1">
            <a:off x="2930400" y="4975800"/>
            <a:ext cx="150899" cy="7199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2874961" y="5695950"/>
            <a:ext cx="1907099" cy="440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333</TotalTime>
  <Words>2703</Words>
  <Application>Microsoft Office PowerPoint</Application>
  <PresentationFormat>Произвольный</PresentationFormat>
  <Paragraphs>505</Paragraphs>
  <Slides>52</Slides>
  <Notes>51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60" baseType="lpstr">
      <vt:lpstr>Arial</vt:lpstr>
      <vt:lpstr>Cabin</vt:lpstr>
      <vt:lpstr>Century Gothic</vt:lpstr>
      <vt:lpstr>Comic Sans MS</vt:lpstr>
      <vt:lpstr>Courier</vt:lpstr>
      <vt:lpstr>Gill Sans</vt:lpstr>
      <vt:lpstr>Wingdings 3</vt:lpstr>
      <vt:lpstr>Ион</vt:lpstr>
      <vt:lpstr>The lecture 6  Loops and Iteration</vt:lpstr>
      <vt:lpstr>Repeated Steps</vt:lpstr>
      <vt:lpstr>An Infinite Loop</vt:lpstr>
      <vt:lpstr>Another Loop</vt:lpstr>
      <vt:lpstr>Breaking Out of a Loop</vt:lpstr>
      <vt:lpstr>Breaking Out of a Loop</vt:lpstr>
      <vt:lpstr>Презентация PowerPoint</vt:lpstr>
      <vt:lpstr>Finishing an Iteration with continue</vt:lpstr>
      <vt:lpstr>Finishing an Iteration with continue</vt:lpstr>
      <vt:lpstr>Презентация PowerPoint</vt:lpstr>
      <vt:lpstr>Indefinite Loops</vt:lpstr>
      <vt:lpstr>Definite Loops</vt:lpstr>
      <vt:lpstr>Definite Loops</vt:lpstr>
      <vt:lpstr>A Simple Definite Loop</vt:lpstr>
      <vt:lpstr>A Definite Loop with Strings</vt:lpstr>
      <vt:lpstr>A Simple Definite Loop</vt:lpstr>
      <vt:lpstr>Looking at in...</vt:lpstr>
      <vt:lpstr>Презентация PowerPoint</vt:lpstr>
      <vt:lpstr>Презентация PowerPoint</vt:lpstr>
      <vt:lpstr>Loop Idioms: What We Do in Loops  Note:   Even though these examples are simple, the patterns apply to all kinds of loops</vt:lpstr>
      <vt:lpstr>Making “smart” loops</vt:lpstr>
      <vt:lpstr>Looping Through a Set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What is the Largest Number?</vt:lpstr>
      <vt:lpstr>Finding the Largest Value</vt:lpstr>
      <vt:lpstr>More Loop Patterns…</vt:lpstr>
      <vt:lpstr>Counting in a Loop</vt:lpstr>
      <vt:lpstr>Summing in a Loop</vt:lpstr>
      <vt:lpstr>Finding the Average in a Loop</vt:lpstr>
      <vt:lpstr>Filtering in a Loop</vt:lpstr>
      <vt:lpstr>Search Using a Boolean Variable</vt:lpstr>
      <vt:lpstr>How to Find the Smallest Value</vt:lpstr>
      <vt:lpstr>Finding the Smallest Value</vt:lpstr>
      <vt:lpstr>Finding the Smallest Value</vt:lpstr>
      <vt:lpstr>Finding the Smallest Value</vt:lpstr>
      <vt:lpstr>The is and is not Operators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Iteration</dc:title>
  <dc:creator>Владислав Карюкин</dc:creator>
  <cp:lastModifiedBy>Владислав Карюкин</cp:lastModifiedBy>
  <cp:revision>50</cp:revision>
  <dcterms:modified xsi:type="dcterms:W3CDTF">2021-09-02T04:38:33Z</dcterms:modified>
</cp:coreProperties>
</file>